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1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050"/>
    <a:srgbClr val="EA6B14"/>
    <a:srgbClr val="EB701D"/>
    <a:srgbClr val="2C451B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66" y="9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5" rIns="90791" bIns="453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91" tIns="45395" rIns="90791" bIns="453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SERVER\mac-share\塚本\アスクルばらしたpng\P11\11_b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9"/>
            <a:ext cx="7775575" cy="1092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28947" y="2506022"/>
            <a:ext cx="6385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卒後教育研修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452915" y="361938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2023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25638" y="4079758"/>
            <a:ext cx="26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2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5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日（火曜日）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75203" y="3982513"/>
            <a:ext cx="2496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19:00-20:30</a:t>
            </a:r>
            <a:endParaRPr lang="ja-JP" altLang="en-US" sz="32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07086" y="4575563"/>
            <a:ext cx="5614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小塚ゴシック Pro B" pitchFamily="34" charset="-128"/>
                <a:ea typeface="小塚ゴシック Pro B" pitchFamily="34" charset="-128"/>
              </a:rPr>
              <a:t>zoom</a:t>
            </a:r>
            <a:r>
              <a:rPr lang="ja-JP" altLang="en-US" sz="1600" b="1" dirty="0">
                <a:latin typeface="小塚ゴシック Pro B" pitchFamily="34" charset="-128"/>
                <a:ea typeface="小塚ゴシック Pro B" pitchFamily="34" charset="-128"/>
              </a:rPr>
              <a:t>を利用したオンラインでの講演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657439" y="5035962"/>
            <a:ext cx="5101591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19:00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20:00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（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20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00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～質疑応答）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91033" y="6367492"/>
            <a:ext cx="45721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小塚ゴシック Pro B" pitchFamily="34" charset="-128"/>
                <a:ea typeface="小塚ゴシック Pro B" pitchFamily="34" charset="-128"/>
              </a:rPr>
              <a:t>講師</a:t>
            </a:r>
            <a:r>
              <a:rPr lang="en-US" altLang="ja-JP" sz="1800" dirty="0">
                <a:latin typeface="小塚ゴシック Pro B" pitchFamily="34" charset="-128"/>
                <a:ea typeface="小塚ゴシック Pro B" pitchFamily="34" charset="-128"/>
              </a:rPr>
              <a:t>:</a:t>
            </a:r>
            <a:r>
              <a:rPr lang="ja-JP" altLang="en-US" sz="1800" dirty="0">
                <a:latin typeface="小塚ゴシック Pro B" pitchFamily="34" charset="-128"/>
                <a:ea typeface="小塚ゴシック Pro B" pitchFamily="34" charset="-128"/>
              </a:rPr>
              <a:t>源　裕介　先生　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健康科学大学 健康科学部　</a:t>
            </a:r>
            <a:endParaRPr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リハビリテーション学科　理学療法学コース　講師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endParaRPr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略歴：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　順天堂大学大学院スポーツ健康科学研究科　修了</a:t>
            </a: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2023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　千葉大学大学院医学薬学府先進予防医学共同専攻　</a:t>
            </a:r>
            <a:endParaRPr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修了　博士（医学）</a:t>
            </a: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2009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　千葉こどもとおとなの整形外科　リハビリテー　　</a:t>
            </a:r>
            <a:endParaRPr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ション科（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～科長）</a:t>
            </a: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　了德寺大学　健康科学部　理学療法学科　講師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452915" y="5453856"/>
            <a:ext cx="636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「内側半月板について考える　</a:t>
            </a:r>
            <a:endParaRPr lang="en-US" altLang="ja-JP" sz="24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　　</a:t>
            </a:r>
            <a:r>
              <a:rPr lang="en-US" altLang="ja-JP" sz="2400" b="1" dirty="0">
                <a:latin typeface="小塚ゴシック Pro B" pitchFamily="34" charset="-128"/>
                <a:ea typeface="小塚ゴシック Pro B" pitchFamily="34" charset="-128"/>
              </a:rPr>
              <a:t>-</a:t>
            </a:r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膝</a:t>
            </a:r>
            <a:r>
              <a:rPr lang="en-US" altLang="ja-JP" sz="2400" b="1" dirty="0">
                <a:latin typeface="小塚ゴシック Pro B" pitchFamily="34" charset="-128"/>
                <a:ea typeface="小塚ゴシック Pro B" pitchFamily="34" charset="-128"/>
              </a:rPr>
              <a:t>OA</a:t>
            </a:r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と</a:t>
            </a:r>
            <a:r>
              <a:rPr lang="en-US" altLang="ja-JP" sz="2400" b="1" dirty="0">
                <a:latin typeface="小塚ゴシック Pro B" pitchFamily="34" charset="-128"/>
                <a:ea typeface="小塚ゴシック Pro B" pitchFamily="34" charset="-128"/>
              </a:rPr>
              <a:t>MMPRT</a:t>
            </a:r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との関連について</a:t>
            </a:r>
            <a:r>
              <a:rPr lang="en-US" altLang="ja-JP" sz="2400" b="1" dirty="0">
                <a:latin typeface="小塚ゴシック Pro B" pitchFamily="34" charset="-128"/>
                <a:ea typeface="小塚ゴシック Pro B" pitchFamily="34" charset="-128"/>
              </a:rPr>
              <a:t>-</a:t>
            </a:r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246382" y="9810670"/>
            <a:ext cx="451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健康科学大学　卒後教育委員　担当：三科　貴博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89741" y="10181891"/>
            <a:ext cx="11309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1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お問い合わせ</a:t>
            </a:r>
          </a:p>
        </p:txBody>
      </p:sp>
      <p:pic>
        <p:nvPicPr>
          <p:cNvPr id="2050" name="Picture 2" descr="\\SERVER\mac-share\塚本\アスクルばらしたpng\P11\11-box1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5" y="0"/>
            <a:ext cx="15367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\mac-share\塚本\アスクルばらしたpng\P11\11_c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0" y="3707852"/>
            <a:ext cx="1120775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507052" y="424944"/>
            <a:ext cx="11977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2023</a:t>
            </a:r>
            <a:r>
              <a:rPr lang="ja-JP" altLang="en-US" sz="2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  <a:endParaRPr lang="en-US" altLang="ja-JP" sz="24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en-US" altLang="ja-JP" sz="2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ja-JP" altLang="en-US" sz="2400" b="1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月度</a:t>
            </a:r>
            <a:endParaRPr lang="ja-JP" altLang="en-US" sz="24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4863" y="4070320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 時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27844" y="5554029"/>
            <a:ext cx="95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67648" y="8310548"/>
            <a:ext cx="95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FF59BB1-3C54-AE0B-F267-5ABFADEBA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106" y="1720357"/>
            <a:ext cx="4676504" cy="623534"/>
          </a:xfrm>
          <a:prstGeom prst="rect">
            <a:avLst/>
          </a:prstGeom>
        </p:spPr>
      </p:pic>
      <p:pic>
        <p:nvPicPr>
          <p:cNvPr id="14" name="Picture 5" descr="\\SERVER\mac-share\塚本\アスクルばらしたpng\P11\11_b1_rd.png">
            <a:extLst>
              <a:ext uri="{FF2B5EF4-FFF2-40B4-BE49-F238E27FC236}">
                <a16:creationId xmlns:a16="http://schemas.microsoft.com/office/drawing/2014/main" id="{9AC79AC7-28CB-97D3-8708-C5CDDB14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0" y="5102843"/>
            <a:ext cx="10731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03EAE18-36F6-4063-0FB2-EB99462BA7B1}"/>
              </a:ext>
            </a:extLst>
          </p:cNvPr>
          <p:cNvSpPr/>
          <p:nvPr/>
        </p:nvSpPr>
        <p:spPr>
          <a:xfrm>
            <a:off x="3075642" y="528367"/>
            <a:ext cx="2110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100</a:t>
            </a: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名（先着）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61BAB82-1A5F-F77C-91E3-C2908F8870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5331" y="6570650"/>
            <a:ext cx="1368425" cy="136842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34C2459-1E27-FE30-66C3-764A017D8F8C}"/>
              </a:ext>
            </a:extLst>
          </p:cNvPr>
          <p:cNvSpPr txBox="1"/>
          <p:nvPr/>
        </p:nvSpPr>
        <p:spPr>
          <a:xfrm>
            <a:off x="1427951" y="8188744"/>
            <a:ext cx="542874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+mj-ea"/>
                <a:ea typeface="+mj-ea"/>
              </a:rPr>
              <a:t>膝</a:t>
            </a:r>
            <a:r>
              <a:rPr lang="en-US" altLang="ja-JP" sz="1400" dirty="0">
                <a:latin typeface="+mj-ea"/>
                <a:ea typeface="+mj-ea"/>
              </a:rPr>
              <a:t>OA</a:t>
            </a:r>
            <a:r>
              <a:rPr lang="ja-JP" altLang="en-US" sz="1400" dirty="0">
                <a:latin typeface="+mj-ea"/>
                <a:ea typeface="+mj-ea"/>
              </a:rPr>
              <a:t>の要因の</a:t>
            </a:r>
            <a:r>
              <a:rPr lang="en-US" altLang="ja-JP" sz="1400" dirty="0">
                <a:latin typeface="+mj-ea"/>
                <a:ea typeface="+mj-ea"/>
              </a:rPr>
              <a:t>1</a:t>
            </a:r>
            <a:r>
              <a:rPr lang="ja-JP" altLang="en-US" sz="1400" dirty="0">
                <a:latin typeface="+mj-ea"/>
                <a:ea typeface="+mj-ea"/>
              </a:rPr>
              <a:t>つにあげられる内側半月板後根断裂（</a:t>
            </a:r>
            <a:r>
              <a:rPr lang="en-US" altLang="ja-JP" sz="1400" dirty="0">
                <a:latin typeface="+mj-ea"/>
                <a:ea typeface="+mj-ea"/>
              </a:rPr>
              <a:t>MMPRT</a:t>
            </a:r>
            <a:r>
              <a:rPr lang="ja-JP" altLang="en-US" sz="1400" dirty="0">
                <a:latin typeface="+mj-ea"/>
                <a:ea typeface="+mj-ea"/>
              </a:rPr>
              <a:t>）の病態について説明し、なぜ膝</a:t>
            </a:r>
            <a:r>
              <a:rPr lang="en-US" altLang="ja-JP" sz="1400" dirty="0">
                <a:latin typeface="+mj-ea"/>
                <a:ea typeface="+mj-ea"/>
              </a:rPr>
              <a:t>OA</a:t>
            </a:r>
            <a:r>
              <a:rPr lang="ja-JP" altLang="en-US" sz="1400" dirty="0">
                <a:latin typeface="+mj-ea"/>
                <a:ea typeface="+mj-ea"/>
              </a:rPr>
              <a:t>に結びつくのか、</a:t>
            </a:r>
            <a:r>
              <a:rPr lang="en-US" altLang="ja-JP" sz="1400" dirty="0">
                <a:latin typeface="+mj-ea"/>
                <a:ea typeface="+mj-ea"/>
              </a:rPr>
              <a:t>OA</a:t>
            </a:r>
            <a:r>
              <a:rPr lang="ja-JP" altLang="en-US" sz="1400" dirty="0">
                <a:latin typeface="+mj-ea"/>
                <a:ea typeface="+mj-ea"/>
              </a:rPr>
              <a:t>進行を食い止めるための評価と運動療法はどのように実施すれば</a:t>
            </a:r>
            <a:r>
              <a:rPr lang="ja-JP" altLang="en-US" sz="1400">
                <a:latin typeface="+mj-ea"/>
                <a:ea typeface="+mj-ea"/>
              </a:rPr>
              <a:t>よいか、最新</a:t>
            </a:r>
            <a:r>
              <a:rPr lang="ja-JP" altLang="en-US" sz="1400" dirty="0">
                <a:latin typeface="+mj-ea"/>
                <a:ea typeface="+mj-ea"/>
              </a:rPr>
              <a:t>の知見と技術を紹介する。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C89B9AB-251F-09A9-B55C-C17D2C6A544F}"/>
              </a:ext>
            </a:extLst>
          </p:cNvPr>
          <p:cNvSpPr/>
          <p:nvPr/>
        </p:nvSpPr>
        <p:spPr>
          <a:xfrm>
            <a:off x="2095370" y="388719"/>
            <a:ext cx="980272" cy="845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7F910D3-A482-3774-2D6F-B7569BA4DC9A}"/>
              </a:ext>
            </a:extLst>
          </p:cNvPr>
          <p:cNvSpPr/>
          <p:nvPr/>
        </p:nvSpPr>
        <p:spPr>
          <a:xfrm>
            <a:off x="5185954" y="344013"/>
            <a:ext cx="980272" cy="845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</a:t>
            </a:r>
            <a:endParaRPr kumimoji="1" lang="ja-JP" altLang="en-US" sz="12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8E9BB12-1F27-F0A3-4059-417CDF28561D}"/>
              </a:ext>
            </a:extLst>
          </p:cNvPr>
          <p:cNvSpPr/>
          <p:nvPr/>
        </p:nvSpPr>
        <p:spPr>
          <a:xfrm>
            <a:off x="5523301" y="575536"/>
            <a:ext cx="2110312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無料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7EF760-F470-C2B5-8196-FD1EAC428563}"/>
              </a:ext>
            </a:extLst>
          </p:cNvPr>
          <p:cNvSpPr/>
          <p:nvPr/>
        </p:nvSpPr>
        <p:spPr>
          <a:xfrm>
            <a:off x="229215" y="5502689"/>
            <a:ext cx="957092" cy="7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研修テーマ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F590301-9A5C-1DD5-B708-3AB7CA5D65D2}"/>
              </a:ext>
            </a:extLst>
          </p:cNvPr>
          <p:cNvSpPr/>
          <p:nvPr/>
        </p:nvSpPr>
        <p:spPr>
          <a:xfrm>
            <a:off x="2235961" y="10170341"/>
            <a:ext cx="4867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〒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401-0380</a:t>
            </a: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山梨県南都留郡富士河口湖町小立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7187 </a:t>
            </a:r>
            <a:endParaRPr lang="ja-JP" altLang="en-US" sz="1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C213208-8446-12EE-3819-15757727BC85}"/>
              </a:ext>
            </a:extLst>
          </p:cNvPr>
          <p:cNvSpPr/>
          <p:nvPr/>
        </p:nvSpPr>
        <p:spPr>
          <a:xfrm>
            <a:off x="2246382" y="10495005"/>
            <a:ext cx="4867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TEL</a:t>
            </a: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0555-83-5227  Mail:   t-mishina@kenkoudao.ac.jp</a:t>
            </a:r>
            <a:endParaRPr lang="ja-JP" altLang="en-US" sz="1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713193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249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ＭＳ ゴシック</vt:lpstr>
      <vt:lpstr>メイリオ</vt:lpstr>
      <vt:lpstr>小塚ゴシック Pro B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2</cp:revision>
  <dcterms:created xsi:type="dcterms:W3CDTF">2013-07-04T11:22:33Z</dcterms:created>
  <dcterms:modified xsi:type="dcterms:W3CDTF">2023-08-01T00:41:23Z</dcterms:modified>
</cp:coreProperties>
</file>